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83" r:id="rId4"/>
    <p:sldId id="281" r:id="rId5"/>
    <p:sldId id="282" r:id="rId6"/>
    <p:sldId id="284" r:id="rId7"/>
    <p:sldId id="258" r:id="rId8"/>
    <p:sldId id="259" r:id="rId9"/>
    <p:sldId id="260" r:id="rId10"/>
    <p:sldId id="279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3" r:id="rId21"/>
    <p:sldId id="270" r:id="rId22"/>
    <p:sldId id="271" r:id="rId23"/>
    <p:sldId id="272" r:id="rId24"/>
    <p:sldId id="274" r:id="rId25"/>
    <p:sldId id="275" r:id="rId26"/>
    <p:sldId id="276" r:id="rId27"/>
    <p:sldId id="277" r:id="rId28"/>
    <p:sldId id="278" r:id="rId29"/>
    <p:sldId id="28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specmed.org/2013/04/02/ventilator-management-in-the-transport-environment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lrems.org/" TargetMode="External"/><Relationship Id="rId2" Type="http://schemas.openxmlformats.org/officeDocument/2006/relationships/hyperlink" Target="http://www.specmed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941" y="3052292"/>
            <a:ext cx="8283374" cy="1015849"/>
          </a:xfrm>
        </p:spPr>
        <p:txBody>
          <a:bodyPr/>
          <a:lstStyle/>
          <a:p>
            <a:pPr algn="ctr"/>
            <a:r>
              <a:rPr lang="en-US" sz="4800" dirty="0"/>
              <a:t>Paramedic</a:t>
            </a:r>
            <a:br>
              <a:rPr lang="en-US" sz="4800" dirty="0"/>
            </a:br>
            <a:r>
              <a:rPr lang="en-US" sz="4800" dirty="0"/>
              <a:t>Ventilator </a:t>
            </a:r>
            <a:r>
              <a:rPr lang="en-US" sz="4800" dirty="0" smtClean="0"/>
              <a:t>Management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1779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Ventilator Training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the type of injury.</a:t>
            </a:r>
          </a:p>
          <a:p>
            <a:r>
              <a:rPr lang="en-US" dirty="0" smtClean="0"/>
              <a:t>Familiarize </a:t>
            </a:r>
            <a:r>
              <a:rPr lang="en-US" dirty="0" smtClean="0"/>
              <a:t>with MLREMS Protocol.</a:t>
            </a:r>
          </a:p>
          <a:p>
            <a:r>
              <a:rPr lang="en-US" dirty="0" smtClean="0"/>
              <a:t>Familiarize with LTV 1000/1200</a:t>
            </a:r>
          </a:p>
          <a:p>
            <a:r>
              <a:rPr lang="en-US" dirty="0" smtClean="0"/>
              <a:t>Familiarize with </a:t>
            </a:r>
            <a:r>
              <a:rPr lang="en-US" dirty="0" err="1" smtClean="0"/>
              <a:t>AutoVent</a:t>
            </a:r>
            <a:r>
              <a:rPr lang="en-US" dirty="0" smtClean="0"/>
              <a:t> 3000</a:t>
            </a:r>
          </a:p>
          <a:p>
            <a:r>
              <a:rPr lang="en-US" dirty="0" smtClean="0"/>
              <a:t>DOPE and trouble shooting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6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 of respiratory problem?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Crashing Patient</a:t>
            </a:r>
          </a:p>
          <a:p>
            <a:pPr lvl="1"/>
            <a:r>
              <a:rPr lang="en-US" dirty="0" smtClean="0"/>
              <a:t>Medical 500</a:t>
            </a:r>
          </a:p>
          <a:p>
            <a:pPr lvl="1"/>
            <a:r>
              <a:rPr lang="en-US" dirty="0" smtClean="0"/>
              <a:t>Respiratory Arrest</a:t>
            </a:r>
          </a:p>
          <a:p>
            <a:r>
              <a:rPr lang="en-US" dirty="0" smtClean="0"/>
              <a:t>Lung Injury</a:t>
            </a:r>
          </a:p>
          <a:p>
            <a:pPr lvl="1"/>
            <a:r>
              <a:rPr lang="en-US" dirty="0" smtClean="0"/>
              <a:t>ARDS (adult respiratory disease syndrome)</a:t>
            </a:r>
          </a:p>
          <a:p>
            <a:r>
              <a:rPr lang="en-US" dirty="0" smtClean="0"/>
              <a:t>Obstructive</a:t>
            </a:r>
          </a:p>
          <a:p>
            <a:pPr lvl="1"/>
            <a:r>
              <a:rPr lang="en-US" dirty="0" smtClean="0"/>
              <a:t>Asthma</a:t>
            </a:r>
          </a:p>
          <a:p>
            <a:pPr lvl="1"/>
            <a:r>
              <a:rPr lang="en-US" dirty="0" smtClean="0"/>
              <a:t>COPD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99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 of respiratory problem?</a:t>
            </a:r>
            <a:br>
              <a:rPr lang="en-US" dirty="0" smtClean="0"/>
            </a:br>
            <a:r>
              <a:rPr lang="en-US" dirty="0" smtClean="0"/>
              <a:t>Crashing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</a:t>
            </a:r>
          </a:p>
          <a:p>
            <a:pPr lvl="1"/>
            <a:r>
              <a:rPr lang="en-US" dirty="0" smtClean="0"/>
              <a:t>Once you have ROSC</a:t>
            </a:r>
          </a:p>
          <a:p>
            <a:pPr lvl="1"/>
            <a:r>
              <a:rPr lang="en-US" dirty="0" err="1" smtClean="0"/>
              <a:t>Enroute</a:t>
            </a:r>
            <a:r>
              <a:rPr lang="en-US" dirty="0" smtClean="0"/>
              <a:t> to hospital with crashing patient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20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 of respiratory problem?</a:t>
            </a:r>
            <a:br>
              <a:rPr lang="en-US" dirty="0" smtClean="0"/>
            </a:br>
            <a:r>
              <a:rPr lang="en-US" dirty="0" smtClean="0"/>
              <a:t>Lung Injury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Injured lungs are baby lungs</a:t>
            </a:r>
          </a:p>
          <a:p>
            <a:pPr lvl="1"/>
            <a:r>
              <a:rPr lang="en-US" dirty="0" smtClean="0"/>
              <a:t>Delicate</a:t>
            </a:r>
          </a:p>
          <a:p>
            <a:pPr lvl="1"/>
            <a:r>
              <a:rPr lang="en-US" dirty="0" smtClean="0"/>
              <a:t>Less lung for tidal volume and gas exchange</a:t>
            </a:r>
          </a:p>
          <a:p>
            <a:r>
              <a:rPr lang="en-US" dirty="0" smtClean="0"/>
              <a:t>ARDS is injury to lung tissue often from sepsis</a:t>
            </a:r>
          </a:p>
          <a:p>
            <a:r>
              <a:rPr lang="en-US" dirty="0" smtClean="0"/>
              <a:t>5 of PEEP to start is good. </a:t>
            </a:r>
          </a:p>
          <a:p>
            <a:pPr lvl="1"/>
            <a:r>
              <a:rPr lang="en-US" dirty="0" smtClean="0"/>
              <a:t>PEEP DOES NOT POP LUNGS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27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 of respiratory problem?</a:t>
            </a:r>
            <a:br>
              <a:rPr lang="en-US" dirty="0" smtClean="0"/>
            </a:br>
            <a:r>
              <a:rPr lang="en-US" dirty="0" smtClean="0"/>
              <a:t>Obstructive 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Obstructive Patients are your Asthma and COPD patients.</a:t>
            </a:r>
          </a:p>
          <a:p>
            <a:r>
              <a:rPr lang="en-US" dirty="0" smtClean="0"/>
              <a:t>Air is trapped in their alveoli</a:t>
            </a:r>
          </a:p>
          <a:p>
            <a:r>
              <a:rPr lang="en-US" dirty="0" smtClean="0"/>
              <a:t>Slower rates</a:t>
            </a:r>
          </a:p>
          <a:p>
            <a:r>
              <a:rPr lang="en-US" dirty="0" smtClean="0"/>
              <a:t>Lower PEEP is ok remember obstructive patients auto PEEP </a:t>
            </a:r>
          </a:p>
        </p:txBody>
      </p:sp>
    </p:spTree>
    <p:extLst>
      <p:ext uri="{BB962C8B-B14F-4D97-AF65-F5344CB8AC3E}">
        <p14:creationId xmlns:p14="http://schemas.microsoft.com/office/powerpoint/2010/main" val="48507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MLREMS Ventilator Protocol 2.32 </a:t>
            </a:r>
            <a:br>
              <a:rPr lang="en-US" dirty="0" smtClean="0"/>
            </a:br>
            <a:r>
              <a:rPr lang="en-US" dirty="0" smtClean="0"/>
              <a:t>In Accordance with  Policy 9.19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patient who requires manual ventilation in the </a:t>
            </a:r>
            <a:r>
              <a:rPr lang="en-US" dirty="0" smtClean="0"/>
              <a:t>pre-hospital </a:t>
            </a:r>
            <a:r>
              <a:rPr lang="en-US" dirty="0"/>
              <a:t>environment who has received emergent endotracheal</a:t>
            </a:r>
          </a:p>
          <a:p>
            <a:r>
              <a:rPr lang="en-US" dirty="0"/>
              <a:t>intubation or who has a pre-existing tracheostomy tube and meets the following criteria: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sz="2400" dirty="0" smtClean="0"/>
              <a:t>At </a:t>
            </a:r>
            <a:r>
              <a:rPr lang="en-US" sz="2400" dirty="0"/>
              <a:t>least 10 minutes of patient contact expected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Weight </a:t>
            </a:r>
            <a:r>
              <a:rPr lang="en-US" dirty="0"/>
              <a:t>≥ 40 kg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Systolic </a:t>
            </a:r>
            <a:r>
              <a:rPr lang="en-US" dirty="0"/>
              <a:t>blood pressure ≥ 90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Able </a:t>
            </a:r>
            <a:r>
              <a:rPr lang="en-US" dirty="0"/>
              <a:t>to ventilate without difficulty</a:t>
            </a:r>
          </a:p>
        </p:txBody>
      </p:sp>
    </p:spTree>
    <p:extLst>
      <p:ext uri="{BB962C8B-B14F-4D97-AF65-F5344CB8AC3E}">
        <p14:creationId xmlns:p14="http://schemas.microsoft.com/office/powerpoint/2010/main" val="249484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MLREMS Ventilator Protocol 2.32 </a:t>
            </a:r>
            <a:br>
              <a:rPr lang="en-US" dirty="0" smtClean="0"/>
            </a:br>
            <a:r>
              <a:rPr lang="en-US" dirty="0" smtClean="0"/>
              <a:t>In Accordance with  Policy 9.19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Paramedics Must </a:t>
            </a:r>
            <a:r>
              <a:rPr lang="en-US" dirty="0" smtClean="0"/>
              <a:t>Provide on a ventilator patient</a:t>
            </a:r>
            <a:endParaRPr lang="en-US" dirty="0" smtClean="0"/>
          </a:p>
          <a:p>
            <a:pPr lvl="1"/>
            <a:r>
              <a:rPr lang="en-US" dirty="0" smtClean="0"/>
              <a:t>Standard Medical </a:t>
            </a:r>
            <a:r>
              <a:rPr lang="en-US" dirty="0" smtClean="0"/>
              <a:t>Care</a:t>
            </a:r>
          </a:p>
          <a:p>
            <a:pPr lvl="1"/>
            <a:r>
              <a:rPr lang="en-US" dirty="0" smtClean="0"/>
              <a:t>SpO2</a:t>
            </a:r>
          </a:p>
          <a:p>
            <a:pPr lvl="1"/>
            <a:r>
              <a:rPr lang="en-US" dirty="0" smtClean="0"/>
              <a:t>ECG</a:t>
            </a:r>
          </a:p>
          <a:p>
            <a:pPr lvl="1"/>
            <a:r>
              <a:rPr lang="en-US" dirty="0" smtClean="0"/>
              <a:t>ETCO2 with Continuous Waveform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2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MLREMS Ventilator Protocol 2.32 </a:t>
            </a:r>
            <a:br>
              <a:rPr lang="en-US" dirty="0" smtClean="0"/>
            </a:br>
            <a:r>
              <a:rPr lang="en-US" dirty="0" smtClean="0"/>
              <a:t>In Accordance with  Policy 9.19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Field Calls</a:t>
            </a:r>
          </a:p>
          <a:p>
            <a:pPr lvl="1"/>
            <a:r>
              <a:rPr lang="en-US" dirty="0" smtClean="0"/>
              <a:t>Start with BVM ventilations while you confirm </a:t>
            </a:r>
            <a:r>
              <a:rPr lang="en-US" dirty="0" smtClean="0"/>
              <a:t>ventilator and hemodynamic </a:t>
            </a:r>
            <a:r>
              <a:rPr lang="en-US" dirty="0" smtClean="0"/>
              <a:t>stability</a:t>
            </a:r>
          </a:p>
          <a:p>
            <a:pPr lvl="1"/>
            <a:r>
              <a:rPr lang="en-US" dirty="0" smtClean="0"/>
              <a:t>BVM</a:t>
            </a:r>
            <a:r>
              <a:rPr lang="en-US" dirty="0" smtClean="0"/>
              <a:t> </a:t>
            </a:r>
            <a:r>
              <a:rPr lang="en-US" dirty="0" smtClean="0"/>
              <a:t>with oxygen @ 100% for at least 2 minutes prior to ventilator.</a:t>
            </a:r>
          </a:p>
          <a:p>
            <a:pPr lvl="1"/>
            <a:r>
              <a:rPr lang="en-US" dirty="0" smtClean="0"/>
              <a:t> Set </a:t>
            </a:r>
            <a:r>
              <a:rPr lang="en-US" dirty="0" smtClean="0"/>
              <a:t>Ventilator (if available)on </a:t>
            </a:r>
            <a:r>
              <a:rPr lang="en-US" dirty="0" smtClean="0"/>
              <a:t>Assist Control</a:t>
            </a:r>
          </a:p>
          <a:p>
            <a:pPr lvl="2"/>
            <a:r>
              <a:rPr lang="en-US" dirty="0" smtClean="0"/>
              <a:t>Rate (f) 10-12</a:t>
            </a:r>
          </a:p>
          <a:p>
            <a:pPr lvl="2"/>
            <a:r>
              <a:rPr lang="en-US" dirty="0" smtClean="0"/>
              <a:t>FiO2 1.0 (100%)</a:t>
            </a:r>
          </a:p>
          <a:p>
            <a:pPr lvl="2"/>
            <a:r>
              <a:rPr lang="en-US" dirty="0" smtClean="0"/>
              <a:t>Tidal Volume (</a:t>
            </a:r>
            <a:r>
              <a:rPr lang="en-US" dirty="0" err="1" smtClean="0"/>
              <a:t>Vt</a:t>
            </a:r>
            <a:r>
              <a:rPr lang="en-US" dirty="0" smtClean="0"/>
              <a:t>) 5-6ml/kg Preferred body weight.</a:t>
            </a:r>
          </a:p>
          <a:p>
            <a:pPr lvl="2"/>
            <a:r>
              <a:rPr lang="en-US" dirty="0" smtClean="0"/>
              <a:t>PBW = (2.3 x Height (in) – 60) + 45 for women and 50 for men.</a:t>
            </a:r>
          </a:p>
          <a:p>
            <a:pPr lvl="3"/>
            <a:r>
              <a:rPr lang="en-US" dirty="0" smtClean="0"/>
              <a:t>Example: 72 inch tall male </a:t>
            </a:r>
          </a:p>
          <a:p>
            <a:pPr lvl="5"/>
            <a:r>
              <a:rPr lang="en-US" dirty="0" smtClean="0"/>
              <a:t>[2.3 x (72-60)] + 50 =  77.6 kg for a preferred body weight.</a:t>
            </a:r>
          </a:p>
          <a:p>
            <a:pPr lvl="5"/>
            <a:r>
              <a:rPr lang="en-US" dirty="0" smtClean="0"/>
              <a:t>77.6 kg x 6 ml = 465.6 or 465 cc Vt.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16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MLREMS Ventilator Protocol 2.32 </a:t>
            </a:r>
            <a:br>
              <a:rPr lang="en-US" dirty="0" smtClean="0"/>
            </a:br>
            <a:r>
              <a:rPr lang="en-US" dirty="0" smtClean="0"/>
              <a:t>In Accordance with  Policy 9.19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Lets try one more Tidal Volume Calculation!</a:t>
            </a:r>
            <a:endParaRPr lang="en-US" dirty="0" smtClean="0"/>
          </a:p>
          <a:p>
            <a:pPr lvl="1"/>
            <a:r>
              <a:rPr lang="en-US" dirty="0" smtClean="0"/>
              <a:t>48 year old female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66</a:t>
            </a:r>
            <a:r>
              <a:rPr lang="en-US" dirty="0" smtClean="0"/>
              <a:t> inches tall</a:t>
            </a:r>
            <a:endParaRPr lang="en-US" dirty="0" smtClean="0"/>
          </a:p>
          <a:p>
            <a:pPr lvl="1"/>
            <a:r>
              <a:rPr lang="en-US" dirty="0" smtClean="0"/>
              <a:t>PBW </a:t>
            </a:r>
            <a:r>
              <a:rPr lang="en-US" dirty="0"/>
              <a:t>= (2.3 x Height (in) – 60) + </a:t>
            </a:r>
            <a:r>
              <a:rPr lang="en-US" dirty="0">
                <a:solidFill>
                  <a:srgbClr val="00B050"/>
                </a:solidFill>
              </a:rPr>
              <a:t>45 for women </a:t>
            </a:r>
            <a:r>
              <a:rPr lang="en-US" dirty="0"/>
              <a:t>and 50 for men.</a:t>
            </a:r>
          </a:p>
          <a:p>
            <a:pPr lvl="1"/>
            <a:r>
              <a:rPr lang="en-US" dirty="0"/>
              <a:t>Tidal Volume (</a:t>
            </a:r>
            <a:r>
              <a:rPr lang="en-US" dirty="0" err="1"/>
              <a:t>Vt</a:t>
            </a:r>
            <a:r>
              <a:rPr lang="en-US" dirty="0"/>
              <a:t>) 5-</a:t>
            </a:r>
            <a:r>
              <a:rPr lang="en-US" dirty="0">
                <a:solidFill>
                  <a:srgbClr val="FFC000"/>
                </a:solidFill>
              </a:rPr>
              <a:t>6</a:t>
            </a:r>
            <a:r>
              <a:rPr lang="en-US" dirty="0"/>
              <a:t>ml/kg Preferred body weight.</a:t>
            </a:r>
          </a:p>
          <a:p>
            <a:pPr lvl="1"/>
            <a:r>
              <a:rPr lang="en-US" dirty="0" smtClean="0"/>
              <a:t>Set Ventilator (if available)on </a:t>
            </a:r>
            <a:r>
              <a:rPr lang="en-US" dirty="0" smtClean="0"/>
              <a:t>Assist </a:t>
            </a:r>
            <a:r>
              <a:rPr lang="en-US" dirty="0" smtClean="0"/>
              <a:t>Control.</a:t>
            </a:r>
          </a:p>
          <a:p>
            <a:pPr lvl="1"/>
            <a:r>
              <a:rPr lang="en-US" dirty="0" smtClean="0"/>
              <a:t>(2.3 x </a:t>
            </a:r>
            <a:r>
              <a:rPr lang="en-US" dirty="0" smtClean="0">
                <a:solidFill>
                  <a:srgbClr val="FF0000"/>
                </a:solidFill>
              </a:rPr>
              <a:t>66</a:t>
            </a:r>
            <a:r>
              <a:rPr lang="en-US" dirty="0" smtClean="0"/>
              <a:t> – 60) </a:t>
            </a:r>
            <a:r>
              <a:rPr lang="en-US" dirty="0" smtClean="0">
                <a:solidFill>
                  <a:srgbClr val="00B050"/>
                </a:solidFill>
              </a:rPr>
              <a:t>+ 45 </a:t>
            </a:r>
            <a:r>
              <a:rPr lang="en-US" dirty="0" smtClean="0"/>
              <a:t>= </a:t>
            </a:r>
            <a:r>
              <a:rPr lang="en-US" dirty="0" smtClean="0">
                <a:solidFill>
                  <a:srgbClr val="0070C0"/>
                </a:solidFill>
              </a:rPr>
              <a:t>58.8</a:t>
            </a:r>
            <a:r>
              <a:rPr lang="en-US" dirty="0" smtClean="0"/>
              <a:t> lets say </a:t>
            </a:r>
            <a:r>
              <a:rPr lang="en-US" dirty="0" smtClean="0">
                <a:solidFill>
                  <a:srgbClr val="0070C0"/>
                </a:solidFill>
              </a:rPr>
              <a:t>59</a:t>
            </a:r>
            <a:r>
              <a:rPr lang="en-US" dirty="0" smtClean="0"/>
              <a:t> for ease so the </a:t>
            </a:r>
            <a:r>
              <a:rPr lang="en-US" dirty="0" err="1" smtClean="0"/>
              <a:t>pt’s</a:t>
            </a:r>
            <a:r>
              <a:rPr lang="en-US" dirty="0" smtClean="0"/>
              <a:t> PBW is 59kg.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59</a:t>
            </a:r>
            <a:r>
              <a:rPr lang="en-US" dirty="0" smtClean="0"/>
              <a:t>kg x </a:t>
            </a:r>
            <a:r>
              <a:rPr lang="en-US" dirty="0" smtClean="0">
                <a:solidFill>
                  <a:srgbClr val="FFC000"/>
                </a:solidFill>
              </a:rPr>
              <a:t>6</a:t>
            </a:r>
            <a:r>
              <a:rPr lang="en-US" dirty="0" smtClean="0"/>
              <a:t>ml = 354ml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</a:t>
            </a:r>
            <a:r>
              <a:rPr lang="en-US" dirty="0" smtClean="0"/>
              <a:t>		So the </a:t>
            </a:r>
            <a:r>
              <a:rPr lang="en-US" dirty="0" err="1" smtClean="0"/>
              <a:t>Vt</a:t>
            </a:r>
            <a:r>
              <a:rPr lang="en-US" dirty="0" smtClean="0"/>
              <a:t> is 355 for this patient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0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MLREMS Ventilator Protocol 2.32 </a:t>
            </a:r>
            <a:br>
              <a:rPr lang="en-US" dirty="0" smtClean="0"/>
            </a:br>
            <a:r>
              <a:rPr lang="en-US" dirty="0" smtClean="0"/>
              <a:t>In Accordance with  Policy 9.19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Field Calls (Cont.)</a:t>
            </a:r>
          </a:p>
          <a:p>
            <a:r>
              <a:rPr lang="en-US" dirty="0" smtClean="0"/>
              <a:t>Adjust Vent settings to achieve</a:t>
            </a:r>
          </a:p>
          <a:p>
            <a:pPr lvl="1"/>
            <a:r>
              <a:rPr lang="en-US" dirty="0" smtClean="0"/>
              <a:t>SpO2 of </a:t>
            </a:r>
            <a:r>
              <a:rPr lang="en-US" u="sng" dirty="0" smtClean="0"/>
              <a:t>&gt;</a:t>
            </a:r>
            <a:r>
              <a:rPr lang="en-US" dirty="0" smtClean="0"/>
              <a:t> 96% </a:t>
            </a:r>
          </a:p>
          <a:p>
            <a:pPr lvl="1"/>
            <a:r>
              <a:rPr lang="en-US" dirty="0" smtClean="0"/>
              <a:t>EtCO2 38-42</a:t>
            </a:r>
          </a:p>
          <a:p>
            <a:pPr lvl="1"/>
            <a:r>
              <a:rPr lang="en-US" dirty="0" smtClean="0"/>
              <a:t>Peep at 5 cm H2O May adjust up to 10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78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Failing Ventilation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patient becomes hypoxic, </a:t>
            </a:r>
            <a:r>
              <a:rPr lang="en-US" dirty="0" err="1"/>
              <a:t>hypercarbic</a:t>
            </a:r>
            <a:r>
              <a:rPr lang="en-US" dirty="0"/>
              <a:t>, or has increased work of breathing, discontinue the ventilator and </a:t>
            </a:r>
            <a:r>
              <a:rPr lang="en-US" dirty="0" smtClean="0"/>
              <a:t>perform BVM </a:t>
            </a:r>
            <a:r>
              <a:rPr lang="en-US" dirty="0"/>
              <a:t>ventilations per Airway Management Protocol (2.0 or 2.1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95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Ventilator Problems with DOPE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Dislodged (low pressure)</a:t>
            </a:r>
            <a:endParaRPr lang="en-US" sz="3200" dirty="0" smtClean="0"/>
          </a:p>
          <a:p>
            <a:pPr lvl="1"/>
            <a:r>
              <a:rPr lang="en-US" sz="2400" dirty="0" smtClean="0"/>
              <a:t>Moved from airway</a:t>
            </a:r>
          </a:p>
          <a:p>
            <a:pPr lvl="1"/>
            <a:r>
              <a:rPr lang="en-US" sz="2400" dirty="0" smtClean="0"/>
              <a:t>Circuit fell off</a:t>
            </a:r>
          </a:p>
          <a:p>
            <a:r>
              <a:rPr lang="en-US" sz="3200" dirty="0" smtClean="0"/>
              <a:t>Obstructed (High pressure)</a:t>
            </a:r>
            <a:endParaRPr lang="en-US" sz="3200" dirty="0" smtClean="0"/>
          </a:p>
          <a:p>
            <a:pPr lvl="1"/>
            <a:r>
              <a:rPr lang="en-US" sz="2400" dirty="0" smtClean="0"/>
              <a:t>Kink in circuit</a:t>
            </a:r>
          </a:p>
          <a:p>
            <a:pPr lvl="1"/>
            <a:r>
              <a:rPr lang="en-US" sz="2400" dirty="0" smtClean="0"/>
              <a:t>Suction Required</a:t>
            </a:r>
          </a:p>
        </p:txBody>
      </p:sp>
    </p:spTree>
    <p:extLst>
      <p:ext uri="{BB962C8B-B14F-4D97-AF65-F5344CB8AC3E}">
        <p14:creationId xmlns:p14="http://schemas.microsoft.com/office/powerpoint/2010/main" val="300987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Ventilator Problems with DOPE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Pneumothorax (</a:t>
            </a:r>
            <a:r>
              <a:rPr lang="en-US" sz="3200" smtClean="0"/>
              <a:t>High Pressure)</a:t>
            </a:r>
            <a:endParaRPr lang="en-US" sz="3200" dirty="0" smtClean="0"/>
          </a:p>
          <a:p>
            <a:pPr lvl="1"/>
            <a:r>
              <a:rPr lang="en-US" sz="2400" dirty="0" smtClean="0"/>
              <a:t>Unequal lung sounds</a:t>
            </a:r>
          </a:p>
          <a:p>
            <a:pPr lvl="1"/>
            <a:r>
              <a:rPr lang="en-US" sz="2400" dirty="0" smtClean="0"/>
              <a:t>Vitals change</a:t>
            </a:r>
            <a:endParaRPr lang="en-US" sz="2400" dirty="0"/>
          </a:p>
          <a:p>
            <a:r>
              <a:rPr lang="en-US" sz="3200" dirty="0"/>
              <a:t>Equipment </a:t>
            </a:r>
            <a:r>
              <a:rPr lang="en-US" sz="3200" dirty="0" smtClean="0"/>
              <a:t>failure</a:t>
            </a:r>
          </a:p>
          <a:p>
            <a:pPr lvl="1"/>
            <a:r>
              <a:rPr lang="en-US" sz="2400" dirty="0" smtClean="0"/>
              <a:t>Loss of power</a:t>
            </a:r>
          </a:p>
          <a:p>
            <a:pPr lvl="1"/>
            <a:r>
              <a:rPr lang="en-US" sz="2400" dirty="0" smtClean="0"/>
              <a:t>Circuit failure</a:t>
            </a:r>
          </a:p>
          <a:p>
            <a:pPr lvl="1"/>
            <a:r>
              <a:rPr lang="en-US" sz="2400" dirty="0" smtClean="0"/>
              <a:t>Loss of oxygen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885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for help!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Remember that first and foremost the welfare of the patient is priority number one. </a:t>
            </a:r>
            <a:endParaRPr lang="en-US" sz="3200" dirty="0"/>
          </a:p>
          <a:p>
            <a:pPr lvl="1"/>
            <a:r>
              <a:rPr lang="en-US" sz="2400" dirty="0" smtClean="0"/>
              <a:t>Formulate a plan</a:t>
            </a:r>
          </a:p>
          <a:p>
            <a:pPr lvl="1"/>
            <a:r>
              <a:rPr lang="en-US" sz="2400" dirty="0" smtClean="0"/>
              <a:t>Call medical control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532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Outpatient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MLREMS Defined as:</a:t>
            </a:r>
          </a:p>
          <a:p>
            <a:r>
              <a:rPr lang="en-US" sz="3200" dirty="0" smtClean="0"/>
              <a:t>“</a:t>
            </a:r>
            <a:r>
              <a:rPr lang="en-US" sz="3200" dirty="0"/>
              <a:t>A patient on a ventilator in an outpatient setting with no acute cardiac or respiratory complaints who is </a:t>
            </a:r>
            <a:r>
              <a:rPr lang="en-US" sz="3200" dirty="0" smtClean="0"/>
              <a:t>requesting ambulance transport”</a:t>
            </a:r>
          </a:p>
          <a:p>
            <a:r>
              <a:rPr lang="en-US" sz="3200" dirty="0" smtClean="0"/>
              <a:t>These are primarily </a:t>
            </a:r>
            <a:r>
              <a:rPr lang="en-US" sz="3200" dirty="0" err="1" smtClean="0"/>
              <a:t>trach</a:t>
            </a:r>
            <a:r>
              <a:rPr lang="en-US" sz="3200" dirty="0" smtClean="0"/>
              <a:t> patients. Outpatient are usually not intubated.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245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Outpatient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Provide</a:t>
            </a:r>
          </a:p>
          <a:p>
            <a:pPr lvl="1"/>
            <a:r>
              <a:rPr lang="en-US" sz="2400" dirty="0" smtClean="0"/>
              <a:t>ECG</a:t>
            </a:r>
          </a:p>
          <a:p>
            <a:pPr lvl="1"/>
            <a:r>
              <a:rPr lang="en-US" sz="2400" dirty="0" smtClean="0"/>
              <a:t>SpO2</a:t>
            </a:r>
          </a:p>
          <a:p>
            <a:pPr lvl="1"/>
            <a:r>
              <a:rPr lang="en-US" sz="2400" dirty="0" smtClean="0"/>
              <a:t>EtCO2 with Waveform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sz="2400" dirty="0" smtClean="0"/>
              <a:t>If a RTT is accompanying the patient, that </a:t>
            </a:r>
            <a:r>
              <a:rPr lang="en-US" sz="2400" dirty="0" err="1" smtClean="0"/>
              <a:t>provier</a:t>
            </a:r>
            <a:r>
              <a:rPr lang="en-US" sz="2400" dirty="0" smtClean="0"/>
              <a:t> will manage the vent.</a:t>
            </a:r>
          </a:p>
          <a:p>
            <a:pPr lvl="1"/>
            <a:r>
              <a:rPr lang="en-US" sz="2400" dirty="0" smtClean="0"/>
              <a:t>With no RTT the Paramedic will utilize the patients exiting settings on their current or transport ventilator. </a:t>
            </a:r>
          </a:p>
          <a:p>
            <a:pPr lvl="1"/>
            <a:r>
              <a:rPr lang="en-US" sz="2400" dirty="0" smtClean="0"/>
              <a:t>Paramedic may increase FiO2 if required by the patient</a:t>
            </a:r>
          </a:p>
        </p:txBody>
      </p:sp>
    </p:spTree>
    <p:extLst>
      <p:ext uri="{BB962C8B-B14F-4D97-AF65-F5344CB8AC3E}">
        <p14:creationId xmlns:p14="http://schemas.microsoft.com/office/powerpoint/2010/main" val="399370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Outpatient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If the patient becomes Hypoxic, </a:t>
            </a:r>
            <a:r>
              <a:rPr lang="en-US" sz="2800" dirty="0" err="1" smtClean="0"/>
              <a:t>Hypercarbic</a:t>
            </a:r>
            <a:r>
              <a:rPr lang="en-US" sz="2800" dirty="0" smtClean="0"/>
              <a:t> or has increased work of breathing and there is no RT:</a:t>
            </a:r>
            <a:endParaRPr lang="en-US" sz="2600" dirty="0" smtClean="0"/>
          </a:p>
          <a:p>
            <a:pPr lvl="1"/>
            <a:r>
              <a:rPr lang="en-US" dirty="0" smtClean="0"/>
              <a:t>Discontinue Ventilator</a:t>
            </a:r>
          </a:p>
          <a:p>
            <a:pPr lvl="1"/>
            <a:r>
              <a:rPr lang="en-US" dirty="0" smtClean="0"/>
              <a:t>Perform BVM ventilations per airway management protocol (2.0 or 2.1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Every time you move a patient check the ETT and listen to lung sounds.</a:t>
            </a:r>
            <a:endParaRPr lang="en-US" dirty="0"/>
          </a:p>
          <a:p>
            <a:pPr lvl="1"/>
            <a:r>
              <a:rPr lang="en-US" sz="2400" dirty="0" smtClean="0"/>
              <a:t>Again Visit DOPE:</a:t>
            </a:r>
          </a:p>
          <a:p>
            <a:pPr lvl="2"/>
            <a:r>
              <a:rPr lang="en-US" dirty="0" smtClean="0"/>
              <a:t>Dislodged</a:t>
            </a:r>
          </a:p>
          <a:p>
            <a:pPr lvl="2"/>
            <a:r>
              <a:rPr lang="en-US" dirty="0" smtClean="0"/>
              <a:t>Obstruction</a:t>
            </a:r>
          </a:p>
          <a:p>
            <a:pPr lvl="2"/>
            <a:r>
              <a:rPr lang="en-US" dirty="0" smtClean="0"/>
              <a:t>Pneumothorax</a:t>
            </a:r>
          </a:p>
          <a:p>
            <a:pPr lvl="2"/>
            <a:r>
              <a:rPr lang="en-US" dirty="0" smtClean="0"/>
              <a:t>Equipment failure</a:t>
            </a:r>
          </a:p>
        </p:txBody>
      </p:sp>
    </p:spTree>
    <p:extLst>
      <p:ext uri="{BB962C8B-B14F-4D97-AF65-F5344CB8AC3E}">
        <p14:creationId xmlns:p14="http://schemas.microsoft.com/office/powerpoint/2010/main" val="72327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AutoVent</a:t>
            </a:r>
            <a:r>
              <a:rPr lang="en-US" dirty="0" smtClean="0"/>
              <a:t> 3000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09" y="2336800"/>
            <a:ext cx="4695758" cy="3598863"/>
          </a:xfrm>
        </p:spPr>
      </p:pic>
    </p:spTree>
    <p:extLst>
      <p:ext uri="{BB962C8B-B14F-4D97-AF65-F5344CB8AC3E}">
        <p14:creationId xmlns:p14="http://schemas.microsoft.com/office/powerpoint/2010/main" val="291760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LTV 1200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702" y="2074025"/>
            <a:ext cx="4557098" cy="4557098"/>
          </a:xfrm>
        </p:spPr>
      </p:pic>
    </p:spTree>
    <p:extLst>
      <p:ext uri="{BB962C8B-B14F-4D97-AF65-F5344CB8AC3E}">
        <p14:creationId xmlns:p14="http://schemas.microsoft.com/office/powerpoint/2010/main" val="181275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LTV Controls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347" y="2202288"/>
            <a:ext cx="5585808" cy="4189356"/>
          </a:xfrm>
        </p:spPr>
      </p:pic>
    </p:spTree>
    <p:extLst>
      <p:ext uri="{BB962C8B-B14F-4D97-AF65-F5344CB8AC3E}">
        <p14:creationId xmlns:p14="http://schemas.microsoft.com/office/powerpoint/2010/main" val="10784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Settings for LTV 1200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70" y="2489983"/>
            <a:ext cx="5558937" cy="2875058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480387" y="2266534"/>
            <a:ext cx="4700058" cy="359931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Rate (f)</a:t>
            </a:r>
          </a:p>
          <a:p>
            <a:r>
              <a:rPr lang="en-US" dirty="0" smtClean="0"/>
              <a:t>Tidal Volume (</a:t>
            </a:r>
            <a:r>
              <a:rPr lang="en-US" dirty="0" err="1" smtClean="0"/>
              <a:t>Vt</a:t>
            </a:r>
            <a:r>
              <a:rPr lang="en-US" dirty="0" smtClean="0"/>
              <a:t>)</a:t>
            </a:r>
          </a:p>
          <a:p>
            <a:r>
              <a:rPr lang="en-US" dirty="0" smtClean="0"/>
              <a:t>FiO2</a:t>
            </a:r>
          </a:p>
          <a:p>
            <a:r>
              <a:rPr lang="en-US" dirty="0" smtClean="0"/>
              <a:t>Mode</a:t>
            </a:r>
          </a:p>
          <a:p>
            <a:r>
              <a:rPr lang="en-US" dirty="0" smtClean="0"/>
              <a:t>PEEP</a:t>
            </a:r>
          </a:p>
          <a:p>
            <a:r>
              <a:rPr lang="en-US" dirty="0" smtClean="0"/>
              <a:t>Power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76518" y="2923504"/>
            <a:ext cx="6104586" cy="1352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1146220" y="3400023"/>
            <a:ext cx="5334167" cy="901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026535" y="3837904"/>
            <a:ext cx="3453852" cy="437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476518" y="5171857"/>
            <a:ext cx="6003869" cy="167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045503" y="4288665"/>
            <a:ext cx="5535601" cy="772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984124" y="4733912"/>
            <a:ext cx="1596980" cy="327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08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Transducing and Monitoring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16" y="2336873"/>
            <a:ext cx="4805272" cy="3599316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Vent Circuit Attachment</a:t>
            </a:r>
          </a:p>
          <a:p>
            <a:r>
              <a:rPr lang="en-US" dirty="0" smtClean="0"/>
              <a:t>Transducing lines are attached with:</a:t>
            </a:r>
          </a:p>
          <a:p>
            <a:pPr lvl="1"/>
            <a:r>
              <a:rPr lang="en-US" dirty="0" smtClean="0"/>
              <a:t>White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Yellow</a:t>
            </a:r>
          </a:p>
          <a:p>
            <a:pPr lvl="1"/>
            <a:r>
              <a:rPr lang="en-US" dirty="0" smtClean="0"/>
              <a:t>Slide on Tube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4687910" y="3606085"/>
            <a:ext cx="1378039" cy="64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378817" y="4005330"/>
            <a:ext cx="1700011" cy="12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262907" y="4353059"/>
            <a:ext cx="18030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159099" y="2537138"/>
            <a:ext cx="4494726" cy="1571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Auto Vent 3000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65" y="2336800"/>
            <a:ext cx="4695758" cy="35988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350" y="2373511"/>
            <a:ext cx="5218430" cy="3525441"/>
          </a:xfrm>
        </p:spPr>
      </p:pic>
    </p:spTree>
    <p:extLst>
      <p:ext uri="{BB962C8B-B14F-4D97-AF65-F5344CB8AC3E}">
        <p14:creationId xmlns:p14="http://schemas.microsoft.com/office/powerpoint/2010/main" val="291611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AutoVent</a:t>
            </a:r>
            <a:r>
              <a:rPr lang="en-US" dirty="0" smtClean="0"/>
              <a:t> 3000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2374702"/>
            <a:ext cx="4697412" cy="352305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BPM is your Rate (f)</a:t>
            </a:r>
          </a:p>
          <a:p>
            <a:r>
              <a:rPr lang="en-US" dirty="0" smtClean="0"/>
              <a:t>Setting for respiratory time</a:t>
            </a:r>
          </a:p>
          <a:p>
            <a:pPr lvl="1"/>
            <a:r>
              <a:rPr lang="en-US" dirty="0" smtClean="0"/>
              <a:t>Adult </a:t>
            </a:r>
          </a:p>
          <a:p>
            <a:pPr lvl="1"/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Child</a:t>
            </a:r>
          </a:p>
          <a:p>
            <a:r>
              <a:rPr lang="en-US" dirty="0" smtClean="0"/>
              <a:t>Tidal Volume (</a:t>
            </a:r>
            <a:r>
              <a:rPr lang="en-US" sz="2800" dirty="0" err="1" smtClean="0"/>
              <a:t>V</a:t>
            </a:r>
            <a:r>
              <a:rPr lang="en-US" dirty="0" err="1" smtClean="0"/>
              <a:t>t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57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AutoVent</a:t>
            </a:r>
            <a:r>
              <a:rPr lang="en-US" dirty="0" smtClean="0"/>
              <a:t> 3000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2374702"/>
            <a:ext cx="4697412" cy="352305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Quick connection to oxygen supply.</a:t>
            </a:r>
          </a:p>
          <a:p>
            <a:r>
              <a:rPr lang="en-US" dirty="0" smtClean="0"/>
              <a:t>Removable for high pressure fitting.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562896" y="3322749"/>
            <a:ext cx="3031227" cy="991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15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AutoVent</a:t>
            </a:r>
            <a:r>
              <a:rPr lang="en-US" dirty="0" smtClean="0"/>
              <a:t> 3000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2374702"/>
            <a:ext cx="4697412" cy="352305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Easy connection regulator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6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Provide Standard Care</a:t>
            </a:r>
          </a:p>
          <a:p>
            <a:pPr marL="0" indent="0">
              <a:buNone/>
            </a:pPr>
            <a:r>
              <a:rPr lang="en-US" dirty="0" smtClean="0"/>
              <a:t>EKG/EtCO2/SpO2</a:t>
            </a:r>
          </a:p>
          <a:p>
            <a:pPr marL="0" indent="0">
              <a:buNone/>
            </a:pPr>
            <a:r>
              <a:rPr lang="en-US" dirty="0" smtClean="0"/>
              <a:t>Do the math for the </a:t>
            </a:r>
            <a:r>
              <a:rPr lang="en-US" dirty="0" err="1" smtClean="0"/>
              <a:t>Vt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BVM before Vent</a:t>
            </a:r>
          </a:p>
          <a:p>
            <a:pPr marL="0" indent="0">
              <a:buNone/>
            </a:pPr>
            <a:r>
              <a:rPr lang="en-US" dirty="0" smtClean="0"/>
              <a:t>Check your settings</a:t>
            </a:r>
          </a:p>
          <a:p>
            <a:pPr marL="0" indent="0">
              <a:buNone/>
            </a:pPr>
            <a:r>
              <a:rPr lang="en-US" dirty="0" smtClean="0"/>
              <a:t>Every time you move check the tube and check lung sounds.</a:t>
            </a:r>
          </a:p>
          <a:p>
            <a:pPr marL="0" indent="0">
              <a:buNone/>
            </a:pPr>
            <a:r>
              <a:rPr lang="en-US" dirty="0" smtClean="0"/>
              <a:t>DOPE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mor</a:t>
            </a:r>
            <a:r>
              <a:rPr lang="en-US" dirty="0" smtClean="0"/>
              <a:t>e information see: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http://specmed.org/2013/04/02/ventilator-management-in-the-transport-environment/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34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http://www.specmed.org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http://www.mlrems.org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91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11422</TotalTime>
  <Words>816</Words>
  <Application>Microsoft Office PowerPoint</Application>
  <PresentationFormat>Widescreen</PresentationFormat>
  <Paragraphs>162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Trebuchet MS</vt:lpstr>
      <vt:lpstr>Berlin</vt:lpstr>
      <vt:lpstr>Paramedic Ventilator Management</vt:lpstr>
      <vt:lpstr>Ventilator Training Goals</vt:lpstr>
      <vt:lpstr>What type of respiratory problem?</vt:lpstr>
      <vt:lpstr>What type of respiratory problem? Crashing Patient</vt:lpstr>
      <vt:lpstr>What type of respiratory problem? Lung Injury patients</vt:lpstr>
      <vt:lpstr>What type of respiratory problem? Obstructive Patients</vt:lpstr>
      <vt:lpstr>MLREMS Ventilator Protocol 2.32  In Accordance with  Policy 9.19</vt:lpstr>
      <vt:lpstr>MLREMS Ventilator Protocol 2.32  In Accordance with  Policy 9.19 (Cont.)</vt:lpstr>
      <vt:lpstr>MLREMS Ventilator Protocol 2.32  In Accordance with  Policy 9.19 (Cont.)</vt:lpstr>
      <vt:lpstr>MLREMS Ventilator Protocol 2.32  In Accordance with  Policy 9.19 (Cont.)</vt:lpstr>
      <vt:lpstr>MLREMS Ventilator Protocol 2.32  In Accordance with  Policy 9.19 (Cont.)</vt:lpstr>
      <vt:lpstr>Failing Ventilation</vt:lpstr>
      <vt:lpstr>Evaluating Ventilator Problems with DOPE</vt:lpstr>
      <vt:lpstr>Evaluating Ventilator Problems with DOPE</vt:lpstr>
      <vt:lpstr>Call for help!</vt:lpstr>
      <vt:lpstr>Stable Outpatient</vt:lpstr>
      <vt:lpstr>Stable Outpatient</vt:lpstr>
      <vt:lpstr>Stable Outpatient</vt:lpstr>
      <vt:lpstr>AutoVent 3000</vt:lpstr>
      <vt:lpstr>LTV 1200</vt:lpstr>
      <vt:lpstr>LTV Controls</vt:lpstr>
      <vt:lpstr>Settings for LTV 1200</vt:lpstr>
      <vt:lpstr>Transducing and Monitoring</vt:lpstr>
      <vt:lpstr>The Auto Vent 3000</vt:lpstr>
      <vt:lpstr>AutoVent 3000</vt:lpstr>
      <vt:lpstr>AutoVent 3000</vt:lpstr>
      <vt:lpstr>AutoVent 3000</vt:lpstr>
      <vt:lpstr>Review</vt:lpstr>
      <vt:lpstr>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LTV Ventilator Training</dc:title>
  <dc:creator>Sam Tinelli</dc:creator>
  <cp:lastModifiedBy>Sam Tinelli</cp:lastModifiedBy>
  <cp:revision>25</cp:revision>
  <dcterms:created xsi:type="dcterms:W3CDTF">2014-01-28T18:47:29Z</dcterms:created>
  <dcterms:modified xsi:type="dcterms:W3CDTF">2014-02-09T17:02:57Z</dcterms:modified>
</cp:coreProperties>
</file>